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CE70-DA26-4FC3-897C-C998CC2785A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50E38-0830-4353-8181-2DA839E3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DD61C-52CB-489C-836F-53F66EC467B7}" type="slidenum">
              <a:rPr lang="en-US"/>
              <a:pPr/>
              <a:t>3</a:t>
            </a:fld>
            <a:endParaRPr lang="en-US"/>
          </a:p>
        </p:txBody>
      </p:sp>
      <p:sp>
        <p:nvSpPr>
          <p:cNvPr id="80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/>
        </p:spPr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49" y="4342222"/>
            <a:ext cx="5031684" cy="41139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4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F066C-51D8-4C15-8663-3BE9027F8DA6}" type="slidenum">
              <a:rPr lang="en-US"/>
              <a:pPr/>
              <a:t>12</a:t>
            </a:fld>
            <a:endParaRPr lang="en-US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49" y="4342222"/>
            <a:ext cx="5031684" cy="41139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14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92AF6-B3A6-4582-8D6F-EE5B366882F3}" type="slidenum">
              <a:rPr lang="en-US"/>
              <a:pPr/>
              <a:t>13</a:t>
            </a:fld>
            <a:endParaRPr lang="en-US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4213"/>
            <a:ext cx="6096000" cy="3430587"/>
          </a:xfrm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90" y="4345167"/>
            <a:ext cx="5026823" cy="41139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16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FA57E-0652-4581-B71E-4A2C0B3BAB34}" type="slidenum">
              <a:rPr lang="en-US"/>
              <a:pPr/>
              <a:t>14</a:t>
            </a:fld>
            <a:endParaRPr lang="en-US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49" y="4342222"/>
            <a:ext cx="5031684" cy="41139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946CC-9A6A-4562-8A21-47417E955099}" type="slidenum">
              <a:rPr lang="en-US"/>
              <a:pPr/>
              <a:t>17</a:t>
            </a:fld>
            <a:endParaRPr lang="en-US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49" y="4342222"/>
            <a:ext cx="5031684" cy="41139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1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9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9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5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F435BA5-79B4-4E03-9F8C-0EE8B4E50D4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354D770-D113-4BE0-BE7A-3885AC2CD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1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007476"/>
            <a:ext cx="11471565" cy="20390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GRAM POSITIVE COCCI</a:t>
            </a:r>
            <a:br>
              <a:rPr lang="en-US" dirty="0" smtClean="0"/>
            </a:b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Streptococcus </a:t>
            </a:r>
            <a:r>
              <a:rPr lang="en-US" b="1" i="1" dirty="0" err="1" smtClean="0">
                <a:solidFill>
                  <a:schemeClr val="bg2">
                    <a:lumMod val="10000"/>
                  </a:schemeClr>
                </a:solidFill>
              </a:rPr>
              <a:t>pneumoniae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8167" y="4648200"/>
            <a:ext cx="4049158" cy="1689538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Dr.R.S.Gopika</a:t>
            </a:r>
            <a:r>
              <a:rPr lang="en-US" sz="1800" dirty="0" smtClean="0"/>
              <a:t>  M.D. (</a:t>
            </a:r>
            <a:r>
              <a:rPr lang="en-US" sz="1800" dirty="0" err="1" smtClean="0"/>
              <a:t>Hom</a:t>
            </a:r>
            <a:r>
              <a:rPr lang="en-US" sz="1800" dirty="0" smtClean="0"/>
              <a:t>.)</a:t>
            </a:r>
            <a:endParaRPr lang="en-US" sz="1800" dirty="0" smtClean="0"/>
          </a:p>
          <a:p>
            <a:r>
              <a:rPr lang="en-US" sz="1800" dirty="0" smtClean="0"/>
              <a:t>Professor &amp; </a:t>
            </a:r>
            <a:r>
              <a:rPr lang="en-US" sz="1800" dirty="0" err="1" smtClean="0"/>
              <a:t>HoD</a:t>
            </a:r>
            <a:endParaRPr lang="en-US" sz="1800" dirty="0" smtClean="0"/>
          </a:p>
          <a:p>
            <a:r>
              <a:rPr lang="en-US" sz="1800" dirty="0" smtClean="0"/>
              <a:t>Dept. of Pathology</a:t>
            </a:r>
          </a:p>
          <a:p>
            <a:r>
              <a:rPr lang="en-US" sz="1800" dirty="0" smtClean="0"/>
              <a:t>SKHMC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761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762000"/>
            <a:ext cx="7498080" cy="54864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Pili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—colonization of upper respiratory tract and increase the formation of large amounts of TNF by the immune system during sepsis, raising the possibility of septic shock</a:t>
            </a:r>
          </a:p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Choline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binding protein A / Pneumococcal surface protein 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-an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adhesin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that can interact with carbohydrates on the cell surface of pulmonary epithelial cells and can inhibit complement-mediated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opsonization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pneumococci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5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2">
                    <a:lumMod val="10000"/>
                  </a:schemeClr>
                </a:solidFill>
              </a:rPr>
              <a:t>Pathogenesis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normal colonization can become infectious if the organisms are carried into areas such as the Eustachian tube or nasal sinuses where it can cause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otitis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media and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sinusitis, 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8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Pneumonia</a:t>
            </a:r>
            <a:endParaRPr lang="sv-S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98723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447800"/>
            <a:ext cx="8305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occurs if the organisms are inhaled into the lungs and not cleared (viral infection, or smoking-induced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ciliary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paralysis might be contributing factors).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capsule makes it resistant to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phagocytosis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alveolar macrophages cannot adequately kill the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pneumococci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organism spreads to the blood stream/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bacteremia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and is carried to the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meninges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joint spaces, bones, and peritoneal cavity, and may result in meningitis, brain abscess, septic arthritis or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osteomyelitis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sv-S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390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Age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groups at highest risk for disease: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Infants and children &lt; 2 years of age 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Adults &gt; 65 years of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age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19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bg2">
                    <a:lumMod val="10000"/>
                  </a:schemeClr>
                </a:solidFill>
              </a:rPr>
              <a:t>Acute otitis media</a:t>
            </a:r>
            <a:endParaRPr lang="en-GB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7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From colonisation to invasion of middle ear through the eustachian tube</a:t>
            </a:r>
          </a:p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Facilitated by previous viral infection</a:t>
            </a:r>
          </a:p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Mostly in young children with immature immune </a:t>
            </a:r>
            <a:r>
              <a:rPr lang="sv-SE" dirty="0" smtClean="0">
                <a:solidFill>
                  <a:schemeClr val="bg2">
                    <a:lumMod val="10000"/>
                  </a:schemeClr>
                </a:solidFill>
              </a:rPr>
              <a:t>defence</a:t>
            </a:r>
            <a:endParaRPr lang="sv-S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8745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pneumococcal pneumonia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incubation period -1 to 3 days.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Symptoms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abrupt onset of fever and chills or rigors.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Other common symptoms include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pleuritic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chest pain, cough productive of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mucopurulent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rusty sputum,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dyspnea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,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tachypnea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,hypoxia ,tachycardia and weakness.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Nausea, vomiting, and headaches occur less frequently.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57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Complications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Pleural effusions</a:t>
            </a:r>
          </a:p>
          <a:p>
            <a:pPr lvl="2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Septicemia</a:t>
            </a:r>
          </a:p>
          <a:p>
            <a:pPr lvl="2"/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Endocarditis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lvl="2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Meningitis</a:t>
            </a:r>
          </a:p>
          <a:p>
            <a:pPr lvl="2">
              <a:buNone/>
            </a:pP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5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>
                <a:solidFill>
                  <a:schemeClr val="bg2">
                    <a:lumMod val="10000"/>
                  </a:schemeClr>
                </a:solidFill>
              </a:rPr>
              <a:t>Invasive pneumococcal disease (IPD)</a:t>
            </a:r>
            <a:endParaRPr lang="en-GB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>
                <a:solidFill>
                  <a:schemeClr val="bg2">
                    <a:lumMod val="10000"/>
                  </a:schemeClr>
                </a:solidFill>
              </a:rPr>
              <a:t>Bacterial growth in normally sterile fluids</a:t>
            </a:r>
          </a:p>
          <a:p>
            <a:pPr lvl="1"/>
            <a:r>
              <a:rPr lang="sv-SE">
                <a:solidFill>
                  <a:schemeClr val="bg2">
                    <a:lumMod val="10000"/>
                  </a:schemeClr>
                </a:solidFill>
              </a:rPr>
              <a:t>Blood (pneumonia, meningitis, endocarditis)</a:t>
            </a:r>
          </a:p>
          <a:p>
            <a:pPr lvl="1"/>
            <a:r>
              <a:rPr lang="sv-SE">
                <a:solidFill>
                  <a:schemeClr val="bg2">
                    <a:lumMod val="10000"/>
                  </a:schemeClr>
                </a:solidFill>
              </a:rPr>
              <a:t>CSF (meningitis)</a:t>
            </a:r>
          </a:p>
          <a:p>
            <a:pPr lvl="1"/>
            <a:r>
              <a:rPr lang="sv-SE">
                <a:solidFill>
                  <a:schemeClr val="bg2">
                    <a:lumMod val="10000"/>
                  </a:schemeClr>
                </a:solidFill>
              </a:rPr>
              <a:t>Joint fluids (artritis)</a:t>
            </a:r>
          </a:p>
          <a:p>
            <a:pPr lvl="1"/>
            <a:r>
              <a:rPr lang="sv-SE">
                <a:solidFill>
                  <a:schemeClr val="bg2">
                    <a:lumMod val="10000"/>
                  </a:schemeClr>
                </a:solidFill>
              </a:rPr>
              <a:t>Pleural fluid (pleuritis)</a:t>
            </a:r>
          </a:p>
          <a:p>
            <a:pPr lvl="1"/>
            <a:r>
              <a:rPr lang="sv-SE">
                <a:solidFill>
                  <a:schemeClr val="bg2">
                    <a:lumMod val="10000"/>
                  </a:schemeClr>
                </a:solidFill>
              </a:rPr>
              <a:t>Peritoneal fluid (peritonitis)</a:t>
            </a:r>
            <a:endParaRPr lang="en-GB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1828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Lab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32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ENTEROCOCCUS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Normal flora of human intestine</a:t>
            </a: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Diplococci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Spectacle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shapedappearnce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E.Faecalis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UTI,intra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abdominal,pelvic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and soft tissue infections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Infection on burn surfaces.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8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Streptococcus </a:t>
            </a:r>
            <a:r>
              <a:rPr lang="en-US" i="1" dirty="0" err="1" smtClean="0">
                <a:solidFill>
                  <a:schemeClr val="bg2">
                    <a:lumMod val="10000"/>
                  </a:schemeClr>
                </a:solidFill>
              </a:rPr>
              <a:t>pneumoniae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pneumococcus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Gram-positive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encapsulated 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Diplococcus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flame shaped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1µm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normally found in the nasopharynx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66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commons.wikimedia.org</a:t>
            </a:r>
          </a:p>
          <a:p>
            <a:r>
              <a:rPr lang="en-US" dirty="0" smtClean="0"/>
              <a:t>en.wikipedia.org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Text Book of Microbiology-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Anandanarayanan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4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866" name="Picture 2" descr="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99"/>
          </a:solidFill>
        </p:spPr>
      </p:pic>
    </p:spTree>
    <p:extLst>
      <p:ext uri="{BB962C8B-B14F-4D97-AF65-F5344CB8AC3E}">
        <p14:creationId xmlns:p14="http://schemas.microsoft.com/office/powerpoint/2010/main" val="27215782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Quellung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reaction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Neufeld/ capsular swelling  reaction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the pneumococcal colonies type specific antiserum along with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methyelene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blue is added 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In presence of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homologus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antiserum capsule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swells,sharply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delineated 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Bed side sputum test.</a:t>
            </a: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7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Quellung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reaction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7825" name="Picture 1" descr="C:\Users\Dept.Of Pathology\Desktop\download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1" y="1886648"/>
            <a:ext cx="3529012" cy="2952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115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Culture-  characters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37ºC,   pH- 7.8 , CO</a:t>
            </a:r>
            <a:r>
              <a:rPr lang="en-US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-5- 10%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Glucose broth - uniform turbidity</a:t>
            </a: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Blood Agar -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18 hrs – small dome shaped, glistening, alpha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haemolysis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further incubation – colonies flat ,raised edges, central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umbonation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carrom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coin/draught man’s colonies.</a:t>
            </a: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2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Blood agar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384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5% CO</a:t>
            </a:r>
            <a:r>
              <a:rPr lang="en-US" baseline="-25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overnight. 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are surrounded by zones of alpha-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 </a:t>
            </a:r>
          </a:p>
        </p:txBody>
      </p:sp>
      <p:pic>
        <p:nvPicPr>
          <p:cNvPr id="84994" name="Picture 2" descr="C:\Users\Dept.Of Pathology\Desktop\Streptococcus pneumoniae 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514600"/>
            <a:ext cx="63246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98235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Resistance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52º C  -15 min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Virulence factors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Polysaccharide capsule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—prevents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phagocytosis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Pneumolysin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-pore-forming protein that can cause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lysis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of host cells and activate complement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Autolysin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-activation of this protein lyses the bacteria releasing its internal contents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pneumolysin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Hydrogen peroxide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—causes damage to host cells (can cause apoptosis in neuronal cells during meningitis)</a:t>
            </a:r>
          </a:p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IgA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protease –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cleaves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resp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mm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IgA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76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</TotalTime>
  <Words>555</Words>
  <Application>Microsoft Office PowerPoint</Application>
  <PresentationFormat>Widescreen</PresentationFormat>
  <Paragraphs>88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Wingdings</vt:lpstr>
      <vt:lpstr>Banded</vt:lpstr>
      <vt:lpstr>GRAM POSITIVE COCCI Streptococcus pneumoniae  </vt:lpstr>
      <vt:lpstr>Streptococcus pneumoniae</vt:lpstr>
      <vt:lpstr>PowerPoint Presentation</vt:lpstr>
      <vt:lpstr>Quellung reaction</vt:lpstr>
      <vt:lpstr>Quellung reaction</vt:lpstr>
      <vt:lpstr>Culture-  characters</vt:lpstr>
      <vt:lpstr>Blood agar</vt:lpstr>
      <vt:lpstr>Resistance </vt:lpstr>
      <vt:lpstr>Virulence factors</vt:lpstr>
      <vt:lpstr>PowerPoint Presentation</vt:lpstr>
      <vt:lpstr>Pathogenesis</vt:lpstr>
      <vt:lpstr>Pneumonia</vt:lpstr>
      <vt:lpstr>PowerPoint Presentation</vt:lpstr>
      <vt:lpstr>Acute otitis media</vt:lpstr>
      <vt:lpstr>pneumococcal pneumonia</vt:lpstr>
      <vt:lpstr>Complications </vt:lpstr>
      <vt:lpstr>Invasive pneumococcal disease (IPD)</vt:lpstr>
      <vt:lpstr>Lab </vt:lpstr>
      <vt:lpstr>ENTEROCOCCUS</vt:lpstr>
      <vt:lpstr>PowerPoint Presentation</vt:lpstr>
    </vt:vector>
  </TitlesOfParts>
  <Company>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 POSITIVE COCCI Streptococcus pneumoniae  </dc:title>
  <dc:creator>COM-1</dc:creator>
  <cp:lastModifiedBy>Lib Lab One</cp:lastModifiedBy>
  <cp:revision>2</cp:revision>
  <dcterms:created xsi:type="dcterms:W3CDTF">2019-02-22T10:09:31Z</dcterms:created>
  <dcterms:modified xsi:type="dcterms:W3CDTF">2019-09-23T10:04:33Z</dcterms:modified>
</cp:coreProperties>
</file>